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75" r:id="rId3"/>
    <p:sldId id="270" r:id="rId4"/>
    <p:sldId id="271" r:id="rId5"/>
    <p:sldId id="268" r:id="rId6"/>
    <p:sldId id="273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1FA0AB9-489E-4A98-ABD1-7505A74AA0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E369C0-14F3-450D-A1D3-E41DC969798F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FA0AB9-489E-4A98-ABD1-7505A74AA01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FA0AB9-489E-4A98-ABD1-7505A74AA01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FA0AB9-489E-4A98-ABD1-7505A74AA01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FA0AB9-489E-4A98-ABD1-7505A74AA017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FA0AB9-489E-4A98-ABD1-7505A74AA01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729E70-9B8A-476B-9058-804832B539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3CF2AA-F841-4C93-B5E4-AFB9F59206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AB5361-CC90-4DF8-8861-8157C5DC6C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9B8041-75AF-4192-BF07-421B1FCBCE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E01B48C7-FA6E-4A87-A1FE-254505FFB6C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A8B95A-EBEC-49C1-B8A0-84758CECB00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D7183B-BF70-4A7B-9D46-6D68A283D4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037AAA-2D4E-4BEC-B1F1-2F2E9B1771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2A9E8-8949-48E4-A773-DEAA9E2033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34132D-D0D8-4361-9DFB-9D4272FE94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06DF28-9E84-42C3-9C3D-4A3B3CBB3C0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EF9AC57-BD2E-4722-89CF-E6DE945B6A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828800"/>
            <a:ext cx="7772400" cy="37338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2362200"/>
            <a:ext cx="7620000" cy="3200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5400" b="1" smtClean="0"/>
              <a:t>CONSTITUTIONAL ISSUES IN POST-CIVIL WAR AMERICA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CONSTITUTIONAL BASICS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1.  Federal system with divided powers</a:t>
            </a:r>
          </a:p>
          <a:p>
            <a:r>
              <a:rPr lang="en-US" b="1" dirty="0" smtClean="0"/>
              <a:t>2.  Federal government exercises delegated powers. Rest reserved to the states or the people</a:t>
            </a:r>
          </a:p>
          <a:p>
            <a:pPr lvl="2"/>
            <a:r>
              <a:rPr lang="en-US" sz="2600" b="1" dirty="0" smtClean="0"/>
              <a:t>Article I, section 8</a:t>
            </a:r>
          </a:p>
          <a:p>
            <a:pPr lvl="2"/>
            <a:r>
              <a:rPr lang="en-US" sz="2600" b="1" dirty="0" smtClean="0"/>
              <a:t>Tenth Amendment</a:t>
            </a:r>
          </a:p>
          <a:p>
            <a:r>
              <a:rPr lang="en-US" b="1" dirty="0" smtClean="0"/>
              <a:t>3.  Bill of Rights limits how the federal government can exercise its powers</a:t>
            </a:r>
          </a:p>
          <a:p>
            <a:r>
              <a:rPr lang="en-US" b="1" dirty="0" smtClean="0"/>
              <a:t>4.   The constitution limits how states can exercise their reserved powers—esp. The Fourteenth Amendment</a:t>
            </a:r>
          </a:p>
          <a:p>
            <a:r>
              <a:rPr lang="en-US" b="1" dirty="0" smtClean="0"/>
              <a:t>5.  State constitutions also limit how states can exercise reserved powers</a:t>
            </a:r>
          </a:p>
          <a:p>
            <a:r>
              <a:rPr lang="en-US" b="1" dirty="0" smtClean="0"/>
              <a:t>6.  Public policy always involves issue of constitutionality</a:t>
            </a:r>
          </a:p>
          <a:p>
            <a:r>
              <a:rPr lang="en-US" b="1" dirty="0" smtClean="0"/>
              <a:t>7.  Constitutional issues are decided both in the political arena (constitutional politics) and the legal arena (constitutional law)</a:t>
            </a:r>
          </a:p>
          <a:p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ECONOMIC TRANSFORMATION OF THE UNITED STATES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sz="2000" b="1" dirty="0" smtClean="0"/>
          </a:p>
          <a:p>
            <a:r>
              <a:rPr lang="en-US" b="1" dirty="0" smtClean="0"/>
              <a:t>1.  National transportation and communications system creates a national and international  market</a:t>
            </a:r>
          </a:p>
          <a:p>
            <a:endParaRPr lang="en-US" b="1" dirty="0" smtClean="0"/>
          </a:p>
          <a:p>
            <a:r>
              <a:rPr lang="en-US" b="1" dirty="0" smtClean="0"/>
              <a:t>2.  Industrialization, larger units of production, concentration of economic power—monopolies and trusts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3.  Financial transformation:  the development of modern capitalism</a:t>
            </a:r>
          </a:p>
          <a:p>
            <a:endParaRPr lang="en-US" b="1" dirty="0" smtClean="0"/>
          </a:p>
          <a:p>
            <a:r>
              <a:rPr lang="en-US" b="1" dirty="0" smtClean="0"/>
              <a:t>4.  Subjection of people to national and international economic forces beyond their control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PROPOSED REFORMS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Railroad regulation</a:t>
            </a:r>
          </a:p>
          <a:p>
            <a:r>
              <a:rPr lang="en-US" sz="2400" b="1" dirty="0" smtClean="0"/>
              <a:t>Anti-monopoly, anti-trust legislation</a:t>
            </a:r>
          </a:p>
          <a:p>
            <a:r>
              <a:rPr lang="en-US" sz="2400" b="1" dirty="0" smtClean="0"/>
              <a:t>Labor regulation—child labor, maximum hours, minimum wage</a:t>
            </a:r>
          </a:p>
          <a:p>
            <a:r>
              <a:rPr lang="en-US" sz="2400" b="1" dirty="0" smtClean="0"/>
              <a:t>Consumer regulation—product safety and health </a:t>
            </a:r>
          </a:p>
          <a:p>
            <a:r>
              <a:rPr lang="en-US" sz="2400" b="1" dirty="0" smtClean="0"/>
              <a:t>Regulatory agencies to replace courts in administrative  regulation</a:t>
            </a:r>
          </a:p>
          <a:p>
            <a:r>
              <a:rPr lang="en-US" sz="2400" b="1" dirty="0" smtClean="0"/>
              <a:t>Inflation—”greenbacks,” free coinage of silver</a:t>
            </a:r>
          </a:p>
          <a:p>
            <a:r>
              <a:rPr lang="en-US" sz="2400" b="1" dirty="0" smtClean="0"/>
              <a:t>Replace protective tariff with progressive income tax</a:t>
            </a:r>
          </a:p>
          <a:p>
            <a:pPr>
              <a:buNone/>
            </a:pPr>
            <a:endParaRPr lang="en-US" sz="2400" b="1" dirty="0" smtClean="0"/>
          </a:p>
          <a:p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cap="all" dirty="0" smtClean="0"/>
              <a:t>Constitutional issues</a:t>
            </a:r>
            <a:endParaRPr lang="en-US" sz="3200" b="1" cap="al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/>
              <a:t>1.  Constitutional liberty in a new economic system</a:t>
            </a:r>
          </a:p>
          <a:p>
            <a:pPr lvl="2"/>
            <a:r>
              <a:rPr lang="en-US" sz="1800" b="1" dirty="0" smtClean="0"/>
              <a:t>The “police power” versus individual and corporate rights--class legislation” and “due process of law”</a:t>
            </a:r>
          </a:p>
          <a:p>
            <a:r>
              <a:rPr lang="en-US" sz="2400" b="1" dirty="0" smtClean="0"/>
              <a:t>2.  Federalism in a new economic system</a:t>
            </a:r>
          </a:p>
          <a:p>
            <a:pPr lvl="2"/>
            <a:r>
              <a:rPr lang="en-US" sz="1800" b="1" dirty="0" smtClean="0"/>
              <a:t>Strict versus broad construction of federal power (“state rights”)</a:t>
            </a:r>
          </a:p>
          <a:p>
            <a:pPr lvl="2"/>
            <a:r>
              <a:rPr lang="en-US" sz="1800" b="1" dirty="0" smtClean="0"/>
              <a:t>Strict-construction Democrats versus broad construction Republicans (and Populists)</a:t>
            </a:r>
          </a:p>
          <a:p>
            <a:r>
              <a:rPr lang="en-US" sz="2400" b="1" dirty="0" smtClean="0"/>
              <a:t>3.  Regulatory commissions and due process of law</a:t>
            </a:r>
          </a:p>
          <a:p>
            <a:r>
              <a:rPr lang="en-US" sz="2400" b="1" dirty="0" smtClean="0"/>
              <a:t>4.  The role of the courts in resolving constitutional issues</a:t>
            </a:r>
          </a:p>
          <a:p>
            <a:pPr lvl="2"/>
            <a:r>
              <a:rPr lang="en-US" sz="1800" b="1" dirty="0" smtClean="0"/>
              <a:t>  constitutional politics versus constitutional law</a:t>
            </a:r>
          </a:p>
          <a:p>
            <a:pPr lvl="2"/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NEW ROLE OF THE COURTS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7200" b="1" dirty="0" smtClean="0"/>
              <a:t>The rise of the “</a:t>
            </a:r>
            <a:r>
              <a:rPr lang="en-US" sz="7200" b="1" dirty="0" err="1" smtClean="0"/>
              <a:t>antimajoritarian</a:t>
            </a:r>
            <a:r>
              <a:rPr lang="en-US" sz="7200" b="1" dirty="0" smtClean="0"/>
              <a:t>” court</a:t>
            </a:r>
          </a:p>
          <a:p>
            <a:endParaRPr lang="en-US" sz="7200" b="1" dirty="0" smtClean="0"/>
          </a:p>
          <a:p>
            <a:pPr lvl="2">
              <a:buNone/>
            </a:pPr>
            <a:r>
              <a:rPr lang="en-US" sz="7200" b="1" dirty="0" smtClean="0"/>
              <a:t>Judicial restraint:  </a:t>
            </a:r>
          </a:p>
          <a:p>
            <a:pPr lvl="2">
              <a:buNone/>
            </a:pPr>
            <a:endParaRPr lang="en-US" sz="7200" b="1" dirty="0" smtClean="0"/>
          </a:p>
          <a:p>
            <a:pPr lvl="3">
              <a:buNone/>
            </a:pPr>
            <a:r>
              <a:rPr lang="en-US" sz="7200" b="1" dirty="0" smtClean="0"/>
              <a:t>Slaughter-House Cases (1873),</a:t>
            </a:r>
          </a:p>
          <a:p>
            <a:pPr lvl="3">
              <a:buNone/>
            </a:pPr>
            <a:r>
              <a:rPr lang="en-US" sz="7200" b="1" dirty="0" smtClean="0"/>
              <a:t>Granger Cases [Munn v. Ill.] (1877)</a:t>
            </a:r>
          </a:p>
          <a:p>
            <a:pPr lvl="3">
              <a:buNone/>
            </a:pPr>
            <a:endParaRPr lang="en-US" sz="7200" b="1" dirty="0" smtClean="0"/>
          </a:p>
          <a:p>
            <a:pPr lvl="2">
              <a:buNone/>
            </a:pPr>
            <a:r>
              <a:rPr lang="en-US" sz="7200" b="1" dirty="0" smtClean="0"/>
              <a:t>Judicial activism:  </a:t>
            </a:r>
          </a:p>
          <a:p>
            <a:pPr lvl="2">
              <a:buNone/>
            </a:pPr>
            <a:endParaRPr lang="en-US" sz="7200" b="1" dirty="0" smtClean="0"/>
          </a:p>
          <a:p>
            <a:pPr lvl="2">
              <a:buNone/>
            </a:pPr>
            <a:r>
              <a:rPr lang="en-US" sz="7200" b="1" dirty="0" smtClean="0"/>
              <a:t>	Courts, regulatory commissions, and due process of law (1890)</a:t>
            </a:r>
          </a:p>
          <a:p>
            <a:pPr lvl="2">
              <a:buNone/>
            </a:pPr>
            <a:r>
              <a:rPr lang="en-US" sz="7200" b="1" dirty="0" smtClean="0"/>
              <a:t>    The Income Tax Cases (1895)</a:t>
            </a:r>
          </a:p>
          <a:p>
            <a:pPr lvl="2">
              <a:buNone/>
            </a:pPr>
            <a:r>
              <a:rPr lang="en-US" sz="7200" b="1" dirty="0" smtClean="0"/>
              <a:t>  	</a:t>
            </a:r>
            <a:r>
              <a:rPr lang="en-US" sz="7200" b="1" dirty="0" err="1" smtClean="0"/>
              <a:t>Lochner</a:t>
            </a:r>
            <a:r>
              <a:rPr lang="en-US" sz="7200" b="1" dirty="0" smtClean="0"/>
              <a:t> v. N.Y. (1905)</a:t>
            </a:r>
          </a:p>
          <a:p>
            <a:pPr lvl="1">
              <a:buNone/>
            </a:pPr>
            <a:r>
              <a:rPr lang="en-US" sz="7400" b="1" dirty="0" smtClean="0"/>
              <a:t> 	    U.S. v. E.C. Knight Co.  (</a:t>
            </a:r>
            <a:r>
              <a:rPr lang="en-US" sz="7400" b="1" smtClean="0"/>
              <a:t>1895)</a:t>
            </a:r>
            <a:endParaRPr lang="en-US" sz="7400" b="1" dirty="0" smtClean="0"/>
          </a:p>
          <a:p>
            <a:endParaRPr lang="en-US" sz="7200" b="1" dirty="0" smtClean="0"/>
          </a:p>
          <a:p>
            <a:r>
              <a:rPr lang="en-US" sz="7200" b="1" dirty="0" smtClean="0"/>
              <a:t>Criticism of “judicial supremacy”</a:t>
            </a:r>
          </a:p>
          <a:p>
            <a:pPr lvl="2">
              <a:buNone/>
            </a:pPr>
            <a:r>
              <a:rPr lang="en-US" sz="7200" b="1" dirty="0" smtClean="0"/>
              <a:t>	</a:t>
            </a:r>
          </a:p>
          <a:p>
            <a:pPr lvl="2">
              <a:buNone/>
            </a:pPr>
            <a:endParaRPr lang="en-US" sz="7200" b="1" dirty="0" smtClean="0"/>
          </a:p>
          <a:p>
            <a:pPr>
              <a:buNone/>
            </a:pPr>
            <a:endParaRPr lang="en-US" sz="7200" dirty="0" smtClean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799</TotalTime>
  <Words>344</Words>
  <Application>Microsoft Office PowerPoint</Application>
  <PresentationFormat>On-screen Show (4:3)</PresentationFormat>
  <Paragraphs>61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Apex</vt:lpstr>
      <vt:lpstr>Slide 1</vt:lpstr>
      <vt:lpstr>CONSTITUTIONAL BASICS</vt:lpstr>
      <vt:lpstr>ECONOMIC TRANSFORMATION OF THE UNITED STATES</vt:lpstr>
      <vt:lpstr>PROPOSED REFORMS</vt:lpstr>
      <vt:lpstr>Constitutional issues</vt:lpstr>
      <vt:lpstr>THE NEW ROLE OF THE COURTS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AMERICAN CONSTITUTIONAL HISTORY  SINCE RECONSTRUCTION</dc:title>
  <dc:creator>michael les benedict</dc:creator>
  <cp:lastModifiedBy>Michael Les Benedict</cp:lastModifiedBy>
  <cp:revision>81</cp:revision>
  <dcterms:created xsi:type="dcterms:W3CDTF">2011-05-31T19:22:06Z</dcterms:created>
  <dcterms:modified xsi:type="dcterms:W3CDTF">2012-06-13T11:14:59Z</dcterms:modified>
</cp:coreProperties>
</file>